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3"/>
  </p:handoutMasterIdLst>
  <p:sldIdLst>
    <p:sldId id="277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69" r:id="rId17"/>
    <p:sldId id="270" r:id="rId18"/>
    <p:sldId id="271" r:id="rId19"/>
    <p:sldId id="272" r:id="rId20"/>
    <p:sldId id="27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31" autoAdjust="0"/>
    <p:restoredTop sz="94660"/>
  </p:normalViewPr>
  <p:slideViewPr>
    <p:cSldViewPr>
      <p:cViewPr varScale="1">
        <p:scale>
          <a:sx n="74" d="100"/>
          <a:sy n="74" d="100"/>
        </p:scale>
        <p:origin x="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09A6B-E15A-454E-ABDC-84D4D090943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910E6-60CE-450A-A580-B30BC67FE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64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0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6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2055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84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82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24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1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7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4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4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2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5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0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9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8041-47EA-41FB-8335-88B9E400681A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B022-1E47-46A4-9352-A88B3CC9F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93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4304736"/>
          </a:xfrm>
        </p:spPr>
        <p:txBody>
          <a:bodyPr>
            <a:normAutofit/>
          </a:bodyPr>
          <a:lstStyle/>
          <a:p>
            <a:r>
              <a:rPr lang="en-US" dirty="0" smtClean="0"/>
              <a:t>On a piece of paper, write down at least two joints you can think of that perform these movements.</a:t>
            </a:r>
          </a:p>
          <a:p>
            <a:r>
              <a:rPr lang="en-US" dirty="0" smtClean="0"/>
              <a:t>If you don’t know what one is, ask a classmate before you ask me!</a:t>
            </a:r>
          </a:p>
          <a:p>
            <a:r>
              <a:rPr lang="en-US" dirty="0" smtClean="0"/>
              <a:t>Flexion</a:t>
            </a:r>
          </a:p>
          <a:p>
            <a:r>
              <a:rPr lang="en-US" dirty="0" smtClean="0"/>
              <a:t>Extension</a:t>
            </a:r>
          </a:p>
          <a:p>
            <a:r>
              <a:rPr lang="en-US" dirty="0" smtClean="0"/>
              <a:t>Adduction</a:t>
            </a:r>
          </a:p>
          <a:p>
            <a:r>
              <a:rPr lang="en-US" dirty="0" smtClean="0"/>
              <a:t>Abduction</a:t>
            </a:r>
          </a:p>
          <a:p>
            <a:r>
              <a:rPr lang="en-US" dirty="0" smtClean="0"/>
              <a:t>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800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Rockwell" pitchFamily="18" charset="0"/>
              </a:rPr>
              <a:t>Supination</a:t>
            </a:r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  <a:p>
            <a:pPr lvl="1"/>
            <a:r>
              <a:rPr lang="en-US" sz="3200" dirty="0">
                <a:latin typeface="Rockwell" pitchFamily="18" charset="0"/>
              </a:rPr>
              <a:t>Rotation of the forearm so that the palm is turned superiorly or </a:t>
            </a:r>
            <a:r>
              <a:rPr lang="en-US" sz="3200" dirty="0" err="1">
                <a:latin typeface="Rockwell" pitchFamily="18" charset="0"/>
              </a:rPr>
              <a:t>anteriorly</a:t>
            </a:r>
            <a:endParaRPr lang="en-US" sz="3200" dirty="0">
              <a:latin typeface="Rockwell" pitchFamily="18" charset="0"/>
            </a:endParaRPr>
          </a:p>
          <a:p>
            <a:pPr lvl="1"/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  <a:p>
            <a:pPr lvl="1"/>
            <a:r>
              <a:rPr lang="en-US" sz="3200" dirty="0">
                <a:latin typeface="Rockwell" pitchFamily="18" charset="0"/>
              </a:rPr>
              <a:t>How would you hold a bowl of soup?</a:t>
            </a:r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</p:txBody>
      </p:sp>
      <p:pic>
        <p:nvPicPr>
          <p:cNvPr id="5" name="Content Placeholder 4" descr="Forearm supinat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38800" y="1981200"/>
            <a:ext cx="2945280" cy="23774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648200" cy="4572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Rockwell" pitchFamily="18" charset="0"/>
              </a:rPr>
              <a:t>Pronation</a:t>
            </a:r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  <a:p>
            <a:pPr lvl="1"/>
            <a:r>
              <a:rPr lang="en-US" sz="3200" dirty="0">
                <a:latin typeface="Rockwell" pitchFamily="18" charset="0"/>
              </a:rPr>
              <a:t>Rotation of the forearm so that the palm is turned </a:t>
            </a:r>
            <a:r>
              <a:rPr lang="en-US" sz="3200" dirty="0" err="1">
                <a:latin typeface="Rockwell" pitchFamily="18" charset="0"/>
              </a:rPr>
              <a:t>posteriorly</a:t>
            </a:r>
            <a:r>
              <a:rPr lang="en-US" sz="3200" dirty="0">
                <a:latin typeface="Rockwell" pitchFamily="18" charset="0"/>
              </a:rPr>
              <a:t> or inferiorly</a:t>
            </a:r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</p:txBody>
      </p:sp>
      <p:pic>
        <p:nvPicPr>
          <p:cNvPr id="5" name="Content Placeholder 4" descr="Forearm pronat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2057400"/>
            <a:ext cx="2994812" cy="2743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Inversion</a:t>
            </a:r>
          </a:p>
          <a:p>
            <a:pPr lvl="1"/>
            <a:r>
              <a:rPr lang="en-US" sz="3200" dirty="0">
                <a:latin typeface="Rockwell" pitchFamily="18" charset="0"/>
              </a:rPr>
              <a:t>Ankle moves so that the plantar surface of the foot is turned </a:t>
            </a:r>
            <a:r>
              <a:rPr lang="en-US" sz="3200" b="1" u="sng" dirty="0">
                <a:latin typeface="Rockwell" pitchFamily="18" charset="0"/>
              </a:rPr>
              <a:t>inward</a:t>
            </a:r>
            <a:endParaRPr lang="en-US" sz="3200" b="1" u="sng" dirty="0">
              <a:solidFill>
                <a:schemeClr val="tx2"/>
              </a:solidFill>
              <a:latin typeface="Rockwell" pitchFamily="18" charset="0"/>
            </a:endParaRPr>
          </a:p>
        </p:txBody>
      </p:sp>
      <p:pic>
        <p:nvPicPr>
          <p:cNvPr id="5" name="Content Placeholder 4" descr="Inversion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1905000"/>
            <a:ext cx="1986842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Rockwell" pitchFamily="18" charset="0"/>
              </a:rPr>
              <a:t>Eversion</a:t>
            </a:r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  <a:p>
            <a:pPr lvl="1"/>
            <a:r>
              <a:rPr lang="en-US" sz="3200" dirty="0">
                <a:latin typeface="Rockwell" pitchFamily="18" charset="0"/>
              </a:rPr>
              <a:t>Ankle moves so that the plantar surface of the foot is turned </a:t>
            </a:r>
            <a:r>
              <a:rPr lang="en-US" sz="3200" b="1" u="sng" dirty="0">
                <a:latin typeface="Rockwell" pitchFamily="18" charset="0"/>
              </a:rPr>
              <a:t>outward</a:t>
            </a:r>
            <a:endParaRPr lang="en-US" sz="3200" b="1" u="sng" dirty="0">
              <a:solidFill>
                <a:schemeClr val="tx2"/>
              </a:solidFill>
              <a:latin typeface="Rockwell" pitchFamily="18" charset="0"/>
            </a:endParaRPr>
          </a:p>
        </p:txBody>
      </p:sp>
      <p:pic>
        <p:nvPicPr>
          <p:cNvPr id="5" name="Content Placeholder 4" descr="Eversion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920240"/>
            <a:ext cx="2057404" cy="35661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Plantar Flexion</a:t>
            </a:r>
          </a:p>
          <a:p>
            <a:pPr lvl="1"/>
            <a:r>
              <a:rPr lang="en-US" sz="3200" dirty="0">
                <a:latin typeface="Rockwell" pitchFamily="18" charset="0"/>
              </a:rPr>
              <a:t>Ankle moves so that the </a:t>
            </a:r>
            <a:r>
              <a:rPr lang="en-US" sz="3200" b="1" u="sng" dirty="0">
                <a:latin typeface="Rockwell" pitchFamily="18" charset="0"/>
              </a:rPr>
              <a:t>plantar</a:t>
            </a:r>
            <a:r>
              <a:rPr lang="en-US" sz="3200" dirty="0">
                <a:latin typeface="Rockwell" pitchFamily="18" charset="0"/>
              </a:rPr>
              <a:t> surface of the foot is pointed </a:t>
            </a:r>
            <a:r>
              <a:rPr lang="en-US" sz="3200" b="1" u="sng" dirty="0">
                <a:latin typeface="Rockwell" pitchFamily="18" charset="0"/>
              </a:rPr>
              <a:t>downward</a:t>
            </a:r>
            <a:endParaRPr lang="en-US" sz="3200" b="1" u="sng" dirty="0">
              <a:solidFill>
                <a:schemeClr val="tx2"/>
              </a:solidFill>
              <a:latin typeface="Rockwell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ggoodridge.AMPHI\Desktop\FootPlantarflex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258" y="2667000"/>
            <a:ext cx="4240893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Dorsiflexion</a:t>
            </a:r>
          </a:p>
          <a:p>
            <a:pPr lvl="1"/>
            <a:r>
              <a:rPr lang="en-US" sz="3200" dirty="0">
                <a:latin typeface="Rockwell" pitchFamily="18" charset="0"/>
              </a:rPr>
              <a:t>Ankle moves so that the </a:t>
            </a:r>
            <a:r>
              <a:rPr lang="en-US" sz="3200" b="1" u="sng" dirty="0">
                <a:latin typeface="Rockwell" pitchFamily="18" charset="0"/>
              </a:rPr>
              <a:t>dorsal</a:t>
            </a:r>
            <a:r>
              <a:rPr lang="en-US" sz="3200" dirty="0">
                <a:latin typeface="Rockwell" pitchFamily="18" charset="0"/>
              </a:rPr>
              <a:t> surface of the foot is moved </a:t>
            </a:r>
            <a:r>
              <a:rPr lang="en-US" sz="3200" b="1" u="sng" dirty="0">
                <a:latin typeface="Rockwell" pitchFamily="18" charset="0"/>
              </a:rPr>
              <a:t>upward</a:t>
            </a:r>
            <a:endParaRPr lang="en-US" sz="3200" b="1" u="sng" dirty="0">
              <a:solidFill>
                <a:schemeClr val="tx2"/>
              </a:solidFill>
              <a:latin typeface="Rockwell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ggoodridge.AMPHI\Desktop\FootDorsiflex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553" y="2743200"/>
            <a:ext cx="4292647" cy="3219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Elevation</a:t>
            </a:r>
          </a:p>
          <a:p>
            <a:pPr lvl="1"/>
            <a:r>
              <a:rPr lang="en-US" sz="3200" dirty="0">
                <a:latin typeface="Rockwell" pitchFamily="18" charset="0"/>
              </a:rPr>
              <a:t>Raising a body part </a:t>
            </a:r>
          </a:p>
          <a:p>
            <a:pPr lvl="1"/>
            <a:endParaRPr lang="en-US" sz="3200" dirty="0">
              <a:latin typeface="Rockwell" pitchFamily="18" charset="0"/>
            </a:endParaRPr>
          </a:p>
          <a:p>
            <a:pPr lvl="1"/>
            <a:r>
              <a:rPr lang="en-US" sz="3200" dirty="0">
                <a:latin typeface="Rockwell" pitchFamily="18" charset="0"/>
              </a:rPr>
              <a:t>Shrug shoulders</a:t>
            </a:r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</p:txBody>
      </p:sp>
      <p:pic>
        <p:nvPicPr>
          <p:cNvPr id="5" name="Content Placeholder 4" descr="shoulder elevation-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828800"/>
            <a:ext cx="2493812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Depression</a:t>
            </a:r>
          </a:p>
          <a:p>
            <a:pPr lvl="1"/>
            <a:r>
              <a:rPr lang="en-US" sz="3200" dirty="0">
                <a:latin typeface="Rockwell" pitchFamily="18" charset="0"/>
              </a:rPr>
              <a:t>Downward movement of a body part</a:t>
            </a:r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</p:txBody>
      </p:sp>
      <p:pic>
        <p:nvPicPr>
          <p:cNvPr id="5" name="Content Placeholder 4" descr="Shoulder depress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0500" y="2504281"/>
            <a:ext cx="2540000" cy="287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495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Protraction</a:t>
            </a:r>
          </a:p>
          <a:p>
            <a:pPr lvl="1"/>
            <a:r>
              <a:rPr lang="en-US" sz="3200" dirty="0">
                <a:latin typeface="Rockwell" pitchFamily="18" charset="0"/>
              </a:rPr>
              <a:t>Movement of a body part forward</a:t>
            </a:r>
          </a:p>
          <a:p>
            <a:pPr lvl="1"/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  <a:p>
            <a:pPr lvl="1"/>
            <a:r>
              <a:rPr lang="en-US" sz="3200" dirty="0">
                <a:latin typeface="Rockwell" pitchFamily="18" charset="0"/>
              </a:rPr>
              <a:t>Round shoulders –scapula protracts</a:t>
            </a:r>
          </a:p>
          <a:p>
            <a:pPr lvl="1"/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Push jaw out – mandible protracts</a:t>
            </a:r>
          </a:p>
        </p:txBody>
      </p:sp>
      <p:pic>
        <p:nvPicPr>
          <p:cNvPr id="5" name="Content Placeholder 4" descr="Scapular protract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905000"/>
            <a:ext cx="3265713" cy="3200400"/>
          </a:xfrm>
        </p:spPr>
      </p:pic>
      <p:cxnSp>
        <p:nvCxnSpPr>
          <p:cNvPr id="7" name="Straight Arrow Connector 6"/>
          <p:cNvCxnSpPr/>
          <p:nvPr/>
        </p:nvCxnSpPr>
        <p:spPr>
          <a:xfrm rot="10800000">
            <a:off x="5410200" y="3581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8000" y="3581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Retraction</a:t>
            </a:r>
          </a:p>
          <a:p>
            <a:pPr lvl="1"/>
            <a:r>
              <a:rPr lang="en-US" sz="3200" dirty="0">
                <a:latin typeface="Rockwell" pitchFamily="18" charset="0"/>
              </a:rPr>
              <a:t>Movement of a body part backward</a:t>
            </a:r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</p:txBody>
      </p:sp>
      <p:pic>
        <p:nvPicPr>
          <p:cNvPr id="5" name="Content Placeholder 4" descr="Scapular retract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981200"/>
            <a:ext cx="3582536" cy="320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2">
                    <a:lumMod val="25000"/>
                  </a:schemeClr>
                </a:solidFill>
                <a:latin typeface="Rockwell Extra Bold" pitchFamily="18" charset="0"/>
              </a:rPr>
              <a:t>Terminology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>
                <a:latin typeface="Rockwell" pitchFamily="18" charset="0"/>
              </a:rPr>
              <a:t>Anatomical Movement</a:t>
            </a:r>
          </a:p>
          <a:p>
            <a:r>
              <a:rPr lang="en-US" sz="2000" dirty="0">
                <a:latin typeface="Rockwell" pitchFamily="18" charset="0"/>
              </a:rPr>
              <a:t>Lesson Three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172200"/>
            <a:ext cx="228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August </a:t>
            </a:r>
            <a:r>
              <a:rPr lang="en-US" dirty="0" smtClean="0"/>
              <a:t>28, </a:t>
            </a:r>
            <a:r>
              <a:rPr lang="en-US" dirty="0"/>
              <a:t>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Opposites that are partners!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is the opposite of ___________________.</a:t>
            </a:r>
          </a:p>
          <a:p>
            <a:r>
              <a:rPr lang="en-US" dirty="0"/>
              <a:t>Depression is the opposite of ___________.</a:t>
            </a:r>
          </a:p>
          <a:p>
            <a:r>
              <a:rPr lang="en-US" dirty="0" err="1"/>
              <a:t>Supination</a:t>
            </a:r>
            <a:r>
              <a:rPr lang="en-US" dirty="0"/>
              <a:t> is the opposite of ___________.</a:t>
            </a:r>
          </a:p>
          <a:p>
            <a:r>
              <a:rPr lang="en-US" dirty="0"/>
              <a:t>Retraction is the opposite of ___________.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Eversion</a:t>
            </a:r>
            <a:r>
              <a:rPr lang="en-US" dirty="0"/>
              <a:t> is the opposite of __________________.</a:t>
            </a:r>
          </a:p>
          <a:p>
            <a:r>
              <a:rPr lang="en-US" dirty="0"/>
              <a:t>Adduction is the opposite of ___________.</a:t>
            </a:r>
          </a:p>
          <a:p>
            <a:r>
              <a:rPr lang="en-US" dirty="0"/>
              <a:t>Medial Rotation is opposite of ___________.</a:t>
            </a:r>
          </a:p>
          <a:p>
            <a:r>
              <a:rPr lang="en-US" dirty="0" err="1"/>
              <a:t>Circumduction</a:t>
            </a:r>
            <a:r>
              <a:rPr lang="en-US" dirty="0"/>
              <a:t> makes a ____________________.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Simon Says!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stand up…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Let’s practice our anatomical movements!!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Rockwell" pitchFamily="18" charset="0"/>
              </a:rPr>
              <a:t>Take out your list of medical terms and definitions. </a:t>
            </a:r>
          </a:p>
          <a:p>
            <a:pPr>
              <a:buNone/>
            </a:pPr>
            <a:endParaRPr lang="en-US" sz="3600" dirty="0">
              <a:solidFill>
                <a:schemeClr val="tx2"/>
              </a:solidFill>
              <a:latin typeface="Rockwell" pitchFamily="18" charset="0"/>
            </a:endParaRPr>
          </a:p>
          <a:p>
            <a:r>
              <a:rPr lang="en-US" sz="3600" dirty="0">
                <a:solidFill>
                  <a:schemeClr val="tx2"/>
                </a:solidFill>
                <a:latin typeface="Rockwell" pitchFamily="18" charset="0"/>
              </a:rPr>
              <a:t>As we define the terms, if the term is on your list cross it off of you list.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Flexion</a:t>
            </a:r>
          </a:p>
          <a:p>
            <a:pPr lvl="1"/>
            <a:r>
              <a:rPr lang="en-US" sz="3200" dirty="0">
                <a:latin typeface="Rockwell" pitchFamily="18" charset="0"/>
              </a:rPr>
              <a:t>To bend or decrease the angle of a joint</a:t>
            </a:r>
          </a:p>
          <a:p>
            <a:r>
              <a:rPr lang="en-US" sz="3400" dirty="0">
                <a:latin typeface="Rockwell" pitchFamily="18" charset="0"/>
              </a:rPr>
              <a:t>Wrist</a:t>
            </a:r>
          </a:p>
          <a:p>
            <a:r>
              <a:rPr lang="en-US" sz="3400" dirty="0">
                <a:latin typeface="Rockwell" pitchFamily="18" charset="0"/>
              </a:rPr>
              <a:t>Elbow</a:t>
            </a:r>
          </a:p>
          <a:p>
            <a:pPr>
              <a:buNone/>
            </a:pPr>
            <a:endParaRPr lang="en-US" sz="3400" dirty="0">
              <a:solidFill>
                <a:schemeClr val="tx2"/>
              </a:solidFill>
              <a:latin typeface="Rockwell" pitchFamily="18" charset="0"/>
            </a:endParaRPr>
          </a:p>
        </p:txBody>
      </p:sp>
      <p:pic>
        <p:nvPicPr>
          <p:cNvPr id="7" name="Content Placeholder 6" descr="Knee flexion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2743200"/>
            <a:ext cx="3352800" cy="26843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408388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Extension</a:t>
            </a:r>
          </a:p>
          <a:p>
            <a:pPr lvl="1"/>
            <a:r>
              <a:rPr lang="en-US" sz="3200" dirty="0">
                <a:latin typeface="Rockwell" pitchFamily="18" charset="0"/>
              </a:rPr>
              <a:t>To straighten, increase the angle of a joint </a:t>
            </a:r>
          </a:p>
          <a:p>
            <a:pPr lvl="1"/>
            <a:r>
              <a:rPr lang="en-US" dirty="0">
                <a:latin typeface="Rockwell" pitchFamily="18" charset="0"/>
              </a:rPr>
              <a:t>*Restore to anatomical position</a:t>
            </a:r>
          </a:p>
          <a:p>
            <a:r>
              <a:rPr lang="en-US" sz="3500" dirty="0">
                <a:solidFill>
                  <a:schemeClr val="tx2"/>
                </a:solidFill>
                <a:latin typeface="Rockwell" pitchFamily="18" charset="0"/>
              </a:rPr>
              <a:t>Hip</a:t>
            </a:r>
          </a:p>
          <a:p>
            <a:r>
              <a:rPr lang="en-US" sz="3500" dirty="0">
                <a:solidFill>
                  <a:schemeClr val="tx2"/>
                </a:solidFill>
                <a:latin typeface="Rockwell" pitchFamily="18" charset="0"/>
              </a:rPr>
              <a:t>Ankle</a:t>
            </a:r>
          </a:p>
        </p:txBody>
      </p:sp>
      <p:pic>
        <p:nvPicPr>
          <p:cNvPr id="5" name="Content Placeholder 4" descr="Knee Extension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15820" y="2514600"/>
            <a:ext cx="3716593" cy="2971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Abduction</a:t>
            </a:r>
          </a:p>
          <a:p>
            <a:pPr lvl="1"/>
            <a:r>
              <a:rPr lang="en-US" sz="3200" dirty="0">
                <a:latin typeface="Rockwell" pitchFamily="18" charset="0"/>
              </a:rPr>
              <a:t>Away from the mid-line</a:t>
            </a:r>
          </a:p>
          <a:p>
            <a:r>
              <a:rPr lang="en-US" sz="3400" dirty="0">
                <a:solidFill>
                  <a:schemeClr val="tx2"/>
                </a:solidFill>
                <a:latin typeface="Rockwell" pitchFamily="18" charset="0"/>
              </a:rPr>
              <a:t>Fingers</a:t>
            </a:r>
          </a:p>
          <a:p>
            <a:r>
              <a:rPr lang="en-US" sz="3400" dirty="0">
                <a:solidFill>
                  <a:schemeClr val="tx2"/>
                </a:solidFill>
                <a:latin typeface="Rockwell" pitchFamily="18" charset="0"/>
              </a:rPr>
              <a:t>Shoulders</a:t>
            </a:r>
          </a:p>
        </p:txBody>
      </p:sp>
      <p:pic>
        <p:nvPicPr>
          <p:cNvPr id="5" name="Content Placeholder 4" descr="Hip abduct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133599"/>
            <a:ext cx="3768069" cy="37824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2590800"/>
            <a:ext cx="3829503" cy="37028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Adduction</a:t>
            </a:r>
          </a:p>
          <a:p>
            <a:pPr lvl="1"/>
            <a:r>
              <a:rPr lang="en-US" sz="3200" dirty="0">
                <a:latin typeface="Rockwell" pitchFamily="18" charset="0"/>
              </a:rPr>
              <a:t>Toward the mid-line</a:t>
            </a:r>
          </a:p>
          <a:p>
            <a:pPr marL="0" indent="0">
              <a:buNone/>
            </a:pPr>
            <a:endParaRPr lang="en-US" sz="3400" dirty="0">
              <a:latin typeface="Rockwell" pitchFamily="18" charset="0"/>
            </a:endParaRPr>
          </a:p>
          <a:p>
            <a:endParaRPr lang="en-US" sz="3400" dirty="0">
              <a:solidFill>
                <a:schemeClr val="tx2"/>
              </a:solidFill>
              <a:latin typeface="Rockwell" pitchFamily="18" charset="0"/>
            </a:endParaRPr>
          </a:p>
        </p:txBody>
      </p:sp>
      <p:pic>
        <p:nvPicPr>
          <p:cNvPr id="7" name="Content Placeholder 6" descr="Shoulder Adductio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34019" y="2819400"/>
            <a:ext cx="4852781" cy="2362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Rotation</a:t>
            </a:r>
          </a:p>
          <a:p>
            <a:pPr lvl="1">
              <a:buNone/>
            </a:pPr>
            <a:r>
              <a:rPr lang="en-US" sz="3200" dirty="0">
                <a:latin typeface="Rockwell" pitchFamily="18" charset="0"/>
              </a:rPr>
              <a:t>Movement around a central axis</a:t>
            </a:r>
          </a:p>
          <a:p>
            <a:pPr lvl="1">
              <a:buNone/>
            </a:pPr>
            <a:endParaRPr lang="en-US" sz="3200" dirty="0">
              <a:latin typeface="Rockwell" pitchFamily="18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Rockwell" pitchFamily="18" charset="0"/>
              </a:rPr>
              <a:t>Internal = Towards the middle</a:t>
            </a:r>
          </a:p>
          <a:p>
            <a:r>
              <a:rPr lang="en-US" sz="2800" dirty="0">
                <a:solidFill>
                  <a:schemeClr val="tx2"/>
                </a:solidFill>
                <a:latin typeface="Rockwell" pitchFamily="18" charset="0"/>
              </a:rPr>
              <a:t>External= Away from the middle</a:t>
            </a:r>
          </a:p>
        </p:txBody>
      </p:sp>
      <p:pic>
        <p:nvPicPr>
          <p:cNvPr id="5" name="Content Placeholder 4" descr="Hip Rotation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30738" y="2507060"/>
            <a:ext cx="3819525" cy="28646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Terminology-Anatomical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191000" cy="4572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Rockwell" pitchFamily="18" charset="0"/>
              </a:rPr>
              <a:t>Circumduction</a:t>
            </a:r>
            <a:endParaRPr lang="en-US" sz="3200" dirty="0">
              <a:solidFill>
                <a:schemeClr val="tx2"/>
              </a:solidFill>
              <a:latin typeface="Rockwell" pitchFamily="18" charset="0"/>
            </a:endParaRPr>
          </a:p>
          <a:p>
            <a:pPr lvl="1"/>
            <a:r>
              <a:rPr lang="en-US" sz="3200" dirty="0">
                <a:latin typeface="Rockwell" pitchFamily="18" charset="0"/>
              </a:rPr>
              <a:t>Movement in a circular pattern that outlines a cone</a:t>
            </a:r>
          </a:p>
          <a:p>
            <a:pPr lvl="1"/>
            <a:r>
              <a:rPr lang="en-US" sz="3200" dirty="0">
                <a:solidFill>
                  <a:schemeClr val="tx2"/>
                </a:solidFill>
                <a:latin typeface="Rockwell" pitchFamily="18" charset="0"/>
              </a:rPr>
              <a:t>A combination of many movements</a:t>
            </a:r>
          </a:p>
        </p:txBody>
      </p:sp>
      <p:pic>
        <p:nvPicPr>
          <p:cNvPr id="5" name="Content Placeholder 4" descr="Shoulder circumduction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47847" y="2133600"/>
            <a:ext cx="3692765" cy="2743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946</TotalTime>
  <Words>384</Words>
  <Application>Microsoft Office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Rockwell</vt:lpstr>
      <vt:lpstr>Rockwell Extra Bold</vt:lpstr>
      <vt:lpstr>Damask</vt:lpstr>
      <vt:lpstr>BELLWORK</vt:lpstr>
      <vt:lpstr>Terminology</vt:lpstr>
      <vt:lpstr>Terminology-Introduction</vt:lpstr>
      <vt:lpstr>Terminology-Anatomical Movement</vt:lpstr>
      <vt:lpstr>Terminology-Anatomical Movement</vt:lpstr>
      <vt:lpstr>Terminology-Anatomical Movement</vt:lpstr>
      <vt:lpstr>Terminology-Anatomical Movement</vt:lpstr>
      <vt:lpstr>Terminology-Anatomical Movement</vt:lpstr>
      <vt:lpstr>Terminology-Anatomical Movement</vt:lpstr>
      <vt:lpstr>Terminology-Anatomical Movement</vt:lpstr>
      <vt:lpstr>Terminology-Anatomical Movement</vt:lpstr>
      <vt:lpstr>Terminology-Anatomical Movement</vt:lpstr>
      <vt:lpstr>Terminology-Anatomical Movement</vt:lpstr>
      <vt:lpstr>Terminology-Anatomical Movement</vt:lpstr>
      <vt:lpstr>Terminology-Anatomical Movement</vt:lpstr>
      <vt:lpstr>Terminology-Anatomical Movement</vt:lpstr>
      <vt:lpstr>Terminology-Anatomical Movement</vt:lpstr>
      <vt:lpstr>Terminology-Anatomical Movement</vt:lpstr>
      <vt:lpstr>Terminology-Anatomical Movement</vt:lpstr>
      <vt:lpstr>Opposites that are partners!</vt:lpstr>
      <vt:lpstr>Simon Says!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Terminology</dc:title>
  <dc:creator>Basset Hounds</dc:creator>
  <cp:lastModifiedBy>Nicholson Julia</cp:lastModifiedBy>
  <cp:revision>47</cp:revision>
  <dcterms:created xsi:type="dcterms:W3CDTF">2010-07-31T18:30:18Z</dcterms:created>
  <dcterms:modified xsi:type="dcterms:W3CDTF">2017-08-28T18:32:43Z</dcterms:modified>
</cp:coreProperties>
</file>